
<file path=[Content_Types].xml><?xml version="1.0" encoding="utf-8"?>
<Types xmlns="http://schemas.openxmlformats.org/package/2006/content-types"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5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C0F7F584-46E0-4AE7-A56C-22DAD11E4D4B}">
  <a:tblStyle styleId="{C0F7F584-46E0-4AE7-A56C-22DAD11E4D4B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9" Type="http://schemas.openxmlformats.org/officeDocument/2006/relationships/slide" Target="slides/slide3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5bb8950c7245b500_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5bb8950c7245b500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5bb8950c7245b500_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5bb8950c7245b500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g5bb8950c7245b500_1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" name="Google Shape;70;g5bb8950c7245b500_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g5bb8950c7245b500_1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" name="Google Shape;76;g5bb8950c7245b500_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1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ar"/>
              <a:t>مقارنات في الكربوهيدرات</a:t>
            </a:r>
            <a:endParaRPr/>
          </a:p>
        </p:txBody>
      </p:sp>
      <p:sp>
        <p:nvSpPr>
          <p:cNvPr id="55" name="Google Shape;55;p13"/>
          <p:cNvSpPr txBox="1"/>
          <p:nvPr>
            <p:ph idx="1" type="subTitle"/>
          </p:nvPr>
        </p:nvSpPr>
        <p:spPr>
          <a:xfrm>
            <a:off x="311700" y="2834125"/>
            <a:ext cx="8520600" cy="205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1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1" algn="r">
              <a:spcBef>
                <a:spcPts val="0"/>
              </a:spcBef>
              <a:spcAft>
                <a:spcPts val="0"/>
              </a:spcAft>
              <a:buNone/>
            </a:pPr>
            <a:r>
              <a:rPr lang="ar"/>
              <a:t>                            الاحياء</a:t>
            </a:r>
            <a:r>
              <a:rPr lang="ar"/>
              <a:t>.       ١١علمي (٦(</a:t>
            </a:r>
            <a:endParaRPr/>
          </a:p>
          <a:p>
            <a:pPr indent="0" lvl="0" marL="0" rtl="1" algn="r">
              <a:spcBef>
                <a:spcPts val="0"/>
              </a:spcBef>
              <a:spcAft>
                <a:spcPts val="0"/>
              </a:spcAft>
              <a:buNone/>
            </a:pPr>
            <a:r>
              <a:rPr lang="ar"/>
              <a:t>اعداد الطالب / </a:t>
            </a:r>
            <a:r>
              <a:rPr lang="ar">
                <a:solidFill>
                  <a:srgbClr val="0000FF"/>
                </a:solidFill>
              </a:rPr>
              <a:t>محمد سالم محمد سالم</a:t>
            </a:r>
            <a:endParaRPr>
              <a:solidFill>
                <a:srgbClr val="0000FF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1" algn="r">
              <a:spcBef>
                <a:spcPts val="0"/>
              </a:spcBef>
              <a:spcAft>
                <a:spcPts val="0"/>
              </a:spcAft>
              <a:buNone/>
            </a:pPr>
            <a:r>
              <a:rPr lang="ar"/>
              <a:t>مقارنة بين </a:t>
            </a:r>
            <a:r>
              <a:rPr lang="ar"/>
              <a:t>أنواع النشا       (الاميلوز ؛. الاميلوبكتين )</a:t>
            </a:r>
            <a:endParaRPr/>
          </a:p>
        </p:txBody>
      </p:sp>
      <p:graphicFrame>
        <p:nvGraphicFramePr>
          <p:cNvPr id="61" name="Google Shape;61;p14"/>
          <p:cNvGraphicFramePr/>
          <p:nvPr/>
        </p:nvGraphicFramePr>
        <p:xfrm>
          <a:off x="952500" y="201606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{C0F7F584-46E0-4AE7-A56C-22DAD11E4D4B}</a:tableStyleId>
              </a:tblPr>
              <a:tblGrid>
                <a:gridCol w="2413000"/>
                <a:gridCol w="2413000"/>
                <a:gridCol w="2413000"/>
              </a:tblGrid>
              <a:tr h="381000">
                <a:tc>
                  <a:txBody>
                    <a:bodyPr/>
                    <a:lstStyle/>
                    <a:p>
                      <a:pPr indent="0" lvl="0" marL="0" rtl="1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ar"/>
                        <a:t>الاميلوبكتين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1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ar"/>
                        <a:t>الاميلوز 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1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ar">
                          <a:solidFill>
                            <a:srgbClr val="980000"/>
                          </a:solidFill>
                        </a:rPr>
                        <a:t>المقارنة </a:t>
                      </a:r>
                      <a:endParaRPr>
                        <a:solidFill>
                          <a:srgbClr val="980000"/>
                        </a:solidFill>
                      </a:endParaRPr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1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ar"/>
                        <a:t>لا</a:t>
                      </a:r>
                      <a:r>
                        <a:rPr lang="ar"/>
                        <a:t> يذوب في الماء 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1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ar"/>
                        <a:t>يذوب في الماء 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1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ar">
                          <a:solidFill>
                            <a:srgbClr val="0000FF"/>
                          </a:solidFill>
                        </a:rPr>
                        <a:t>الذائبية في الماء </a:t>
                      </a:r>
                      <a:endParaRPr>
                        <a:solidFill>
                          <a:srgbClr val="0000FF"/>
                        </a:solidFill>
                      </a:endParaRPr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ar"/>
                        <a:t>30٪_20٪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ar"/>
                        <a:t>70٪_80٪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1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ar">
                          <a:solidFill>
                            <a:srgbClr val="0000FF"/>
                          </a:solidFill>
                        </a:rPr>
                        <a:t>يشكل إجمالي من مجمل النشا في النبات </a:t>
                      </a:r>
                      <a:endParaRPr>
                        <a:solidFill>
                          <a:srgbClr val="0000FF"/>
                        </a:solidFill>
                      </a:endParaRPr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1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ar"/>
                        <a:t>سلاسل متفرعة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1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ar"/>
                        <a:t>سلاسل مستقيمة 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1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ar">
                          <a:solidFill>
                            <a:srgbClr val="0000FF"/>
                          </a:solidFill>
                        </a:rPr>
                        <a:t>طبيعة تركيب السلاسل</a:t>
                      </a:r>
                      <a:endParaRPr>
                        <a:solidFill>
                          <a:srgbClr val="0000FF"/>
                        </a:solidFill>
                      </a:endParaRPr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1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ar"/>
                        <a:t>جلكوز بيتا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1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ar"/>
                        <a:t>جلكوز آلفا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1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ar">
                          <a:solidFill>
                            <a:srgbClr val="0000FF"/>
                          </a:solidFill>
                        </a:rPr>
                        <a:t>نوع الجلوكوز المكون له </a:t>
                      </a:r>
                      <a:endParaRPr>
                        <a:solidFill>
                          <a:srgbClr val="0000FF"/>
                        </a:solidFill>
                      </a:endParaRPr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1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ar"/>
                        <a:t>غلايكو</a:t>
                      </a:r>
                      <a:r>
                        <a:rPr lang="ar"/>
                        <a:t>سيدية.     جلكوز بيتا (1؛4(</a:t>
                      </a:r>
                      <a:endParaRPr/>
                    </a:p>
                    <a:p>
                      <a:pPr indent="0" lvl="0" marL="0" rtl="1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ar"/>
                        <a:t>)                                 1؛6(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1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ar"/>
                        <a:t>غلايكوسيدية</a:t>
                      </a:r>
                      <a:r>
                        <a:rPr lang="ar"/>
                        <a:t>.       جلكوز آلفا (1؛4(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1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ar">
                          <a:solidFill>
                            <a:srgbClr val="0000FF"/>
                          </a:solidFill>
                        </a:rPr>
                        <a:t>نوع الروابط </a:t>
                      </a:r>
                      <a:endParaRPr>
                        <a:solidFill>
                          <a:srgbClr val="0000FF"/>
                        </a:solidFill>
                      </a:endParaRPr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5"/>
          <p:cNvSpPr txBox="1"/>
          <p:nvPr>
            <p:ph type="title"/>
          </p:nvPr>
        </p:nvSpPr>
        <p:spPr>
          <a:xfrm>
            <a:off x="311700" y="0"/>
            <a:ext cx="8520600" cy="677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1" algn="r">
              <a:spcBef>
                <a:spcPts val="0"/>
              </a:spcBef>
              <a:spcAft>
                <a:spcPts val="0"/>
              </a:spcAft>
              <a:buNone/>
            </a:pPr>
            <a:r>
              <a:rPr lang="ar"/>
              <a:t>مقارنة بين الجلايكوجين والنشا </a:t>
            </a:r>
            <a:endParaRPr/>
          </a:p>
        </p:txBody>
      </p:sp>
      <p:graphicFrame>
        <p:nvGraphicFramePr>
          <p:cNvPr id="67" name="Google Shape;67;p15"/>
          <p:cNvGraphicFramePr/>
          <p:nvPr/>
        </p:nvGraphicFramePr>
        <p:xfrm>
          <a:off x="311688" y="6771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{C0F7F584-46E0-4AE7-A56C-22DAD11E4D4B}</a:tableStyleId>
              </a:tblPr>
              <a:tblGrid>
                <a:gridCol w="2413000"/>
                <a:gridCol w="2413000"/>
                <a:gridCol w="2413000"/>
              </a:tblGrid>
              <a:tr h="381000">
                <a:tc>
                  <a:txBody>
                    <a:bodyPr/>
                    <a:lstStyle/>
                    <a:p>
                      <a:pPr indent="0" lvl="0" marL="0" rtl="1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ar">
                          <a:solidFill>
                            <a:srgbClr val="FF00FF"/>
                          </a:solidFill>
                        </a:rPr>
                        <a:t>الاجلايكوجين </a:t>
                      </a:r>
                      <a:endParaRPr>
                        <a:solidFill>
                          <a:srgbClr val="FF00FF"/>
                        </a:solidFill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1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ar">
                          <a:solidFill>
                            <a:srgbClr val="FF00FF"/>
                          </a:solidFill>
                        </a:rPr>
                        <a:t>النشا </a:t>
                      </a:r>
                      <a:endParaRPr>
                        <a:solidFill>
                          <a:srgbClr val="FF00FF"/>
                        </a:solidFill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1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ar">
                          <a:solidFill>
                            <a:srgbClr val="980000"/>
                          </a:solidFill>
                        </a:rPr>
                        <a:t>المقارنة </a:t>
                      </a:r>
                      <a:endParaRPr>
                        <a:solidFill>
                          <a:srgbClr val="980000"/>
                        </a:solidFill>
                      </a:endParaRPr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1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ar"/>
                        <a:t>مركب حيواني يتم تخزينه في الكبد والعضلات </a:t>
                      </a:r>
                      <a:r>
                        <a:rPr lang="ar"/>
                        <a:t>الإستفادة من الطاقة بين الروابط 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1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ar"/>
                        <a:t>مركب نباتي تخ</a:t>
                      </a:r>
                      <a:r>
                        <a:rPr lang="ar"/>
                        <a:t>زنه النباتات كمصدر للطاقة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1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ar">
                          <a:solidFill>
                            <a:srgbClr val="0000FF"/>
                          </a:solidFill>
                        </a:rPr>
                        <a:t>التعريف </a:t>
                      </a:r>
                      <a:endParaRPr>
                        <a:solidFill>
                          <a:srgbClr val="0000FF"/>
                        </a:solidFill>
                      </a:endParaRPr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1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ar"/>
                        <a:t>حيواني 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1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ar"/>
                        <a:t>نباتي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1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ar">
                          <a:solidFill>
                            <a:srgbClr val="0000FF"/>
                          </a:solidFill>
                        </a:rPr>
                        <a:t>المصدر </a:t>
                      </a:r>
                      <a:endParaRPr>
                        <a:solidFill>
                          <a:srgbClr val="0000FF"/>
                        </a:solidFill>
                      </a:endParaRPr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1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ar"/>
                        <a:t>الكبد والعضلات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1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ar"/>
                        <a:t>في جميع </a:t>
                      </a:r>
                      <a:r>
                        <a:rPr lang="ar"/>
                        <a:t>أنحاء النبتة 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1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ar">
                          <a:solidFill>
                            <a:srgbClr val="0000FF"/>
                          </a:solidFill>
                        </a:rPr>
                        <a:t>مكان التخزين </a:t>
                      </a:r>
                      <a:endParaRPr>
                        <a:solidFill>
                          <a:srgbClr val="0000FF"/>
                        </a:solidFill>
                      </a:endParaRPr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1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ar"/>
                        <a:t>30 ألف جزئ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1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ar"/>
                        <a:t>250_1000 جزئ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1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ar">
                          <a:solidFill>
                            <a:srgbClr val="0000FF"/>
                          </a:solidFill>
                        </a:rPr>
                        <a:t>عدد الجزيئات المكونة للجزئ </a:t>
                      </a:r>
                      <a:endParaRPr>
                        <a:solidFill>
                          <a:srgbClr val="0000FF"/>
                        </a:solidFill>
                      </a:endParaRPr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1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ar"/>
                        <a:t>آلفا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1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ar"/>
                        <a:t>آلفا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1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ar">
                          <a:solidFill>
                            <a:srgbClr val="0000FF"/>
                          </a:solidFill>
                        </a:rPr>
                        <a:t>نوع الجلوكوز المكون</a:t>
                      </a:r>
                      <a:endParaRPr>
                        <a:solidFill>
                          <a:srgbClr val="0000FF"/>
                        </a:solidFill>
                      </a:endParaRPr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1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ar"/>
                        <a:t>مب</a:t>
                      </a:r>
                      <a:r>
                        <a:rPr lang="ar"/>
                        <a:t>لمر 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1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ar"/>
                        <a:t>مبلمر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1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ar">
                          <a:solidFill>
                            <a:srgbClr val="0000FF"/>
                          </a:solidFill>
                        </a:rPr>
                        <a:t>الشكل التركيبي للجزئ</a:t>
                      </a:r>
                      <a:endParaRPr>
                        <a:solidFill>
                          <a:srgbClr val="0000FF"/>
                        </a:solidFill>
                      </a:endParaRPr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1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ar"/>
                        <a:t>سلاسل متفر</a:t>
                      </a:r>
                      <a:r>
                        <a:rPr lang="ar"/>
                        <a:t>عة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1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ar"/>
                        <a:t>. (سلاسل مستقيمة ، متفرعة )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1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ar">
                          <a:solidFill>
                            <a:srgbClr val="0000FF"/>
                          </a:solidFill>
                        </a:rPr>
                        <a:t>تركيب السلاسل</a:t>
                      </a:r>
                      <a:endParaRPr>
                        <a:solidFill>
                          <a:srgbClr val="0000FF"/>
                        </a:solidFill>
                      </a:endParaRPr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1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ar"/>
                        <a:t>غلايكوسيدية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1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ar"/>
                        <a:t>غلايكوسيدية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1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ar">
                          <a:solidFill>
                            <a:srgbClr val="0000FF"/>
                          </a:solidFill>
                        </a:rPr>
                        <a:t>نوع الرابطة </a:t>
                      </a:r>
                      <a:endParaRPr>
                        <a:solidFill>
                          <a:srgbClr val="0000FF"/>
                        </a:solidFill>
                      </a:endParaRPr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ar"/>
                        <a:t>1،4</a:t>
                      </a:r>
                      <a:r>
                        <a:rPr lang="ar"/>
                        <a:t>.             1،6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ar"/>
                        <a:t>1،4</a:t>
                      </a:r>
                      <a:r>
                        <a:rPr lang="ar"/>
                        <a:t>.         1،6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1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ar">
                          <a:solidFill>
                            <a:srgbClr val="0000FF"/>
                          </a:solidFill>
                        </a:rPr>
                        <a:t>نوع الرابطة </a:t>
                      </a:r>
                      <a:endParaRPr>
                        <a:solidFill>
                          <a:srgbClr val="0000FF"/>
                        </a:solidFill>
                      </a:endParaRPr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6"/>
          <p:cNvSpPr txBox="1"/>
          <p:nvPr>
            <p:ph type="title"/>
          </p:nvPr>
        </p:nvSpPr>
        <p:spPr>
          <a:xfrm rot="-242">
            <a:off x="311675" y="325"/>
            <a:ext cx="8520600" cy="582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1" algn="r">
              <a:spcBef>
                <a:spcPts val="0"/>
              </a:spcBef>
              <a:spcAft>
                <a:spcPts val="0"/>
              </a:spcAft>
              <a:buNone/>
            </a:pPr>
            <a:r>
              <a:rPr lang="ar"/>
              <a:t>مقارنة بين</a:t>
            </a:r>
            <a:r>
              <a:rPr lang="ar"/>
              <a:t>.  النشا و الجلايكوجين و السليولوز </a:t>
            </a:r>
            <a:endParaRPr/>
          </a:p>
        </p:txBody>
      </p:sp>
      <p:graphicFrame>
        <p:nvGraphicFramePr>
          <p:cNvPr id="73" name="Google Shape;73;p16"/>
          <p:cNvGraphicFramePr/>
          <p:nvPr/>
        </p:nvGraphicFramePr>
        <p:xfrm>
          <a:off x="952500" y="8572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{C0F7F584-46E0-4AE7-A56C-22DAD11E4D4B}</a:tableStyleId>
              </a:tblPr>
              <a:tblGrid>
                <a:gridCol w="1809750"/>
                <a:gridCol w="1809750"/>
                <a:gridCol w="1809750"/>
                <a:gridCol w="1809750"/>
              </a:tblGrid>
              <a:tr h="381000">
                <a:tc>
                  <a:txBody>
                    <a:bodyPr/>
                    <a:lstStyle/>
                    <a:p>
                      <a:pPr indent="0" lvl="0" marL="0" rtl="1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ar">
                          <a:solidFill>
                            <a:srgbClr val="FF00FF"/>
                          </a:solidFill>
                        </a:rPr>
                        <a:t>السليولوز</a:t>
                      </a:r>
                      <a:endParaRPr>
                        <a:solidFill>
                          <a:srgbClr val="FF00FF"/>
                        </a:solidFill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1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ar">
                          <a:solidFill>
                            <a:srgbClr val="FF00FF"/>
                          </a:solidFill>
                        </a:rPr>
                        <a:t>الجلايكوجين</a:t>
                      </a:r>
                      <a:endParaRPr>
                        <a:solidFill>
                          <a:srgbClr val="FF00FF"/>
                        </a:solidFill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1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ar">
                          <a:solidFill>
                            <a:srgbClr val="FF00FF"/>
                          </a:solidFill>
                        </a:rPr>
                        <a:t>النشا </a:t>
                      </a:r>
                      <a:endParaRPr>
                        <a:solidFill>
                          <a:srgbClr val="FF00FF"/>
                        </a:solidFill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1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ar">
                          <a:solidFill>
                            <a:srgbClr val="980000"/>
                          </a:solidFill>
                        </a:rPr>
                        <a:t>المقارنة </a:t>
                      </a:r>
                      <a:endParaRPr>
                        <a:solidFill>
                          <a:srgbClr val="980000"/>
                        </a:solidFill>
                      </a:endParaRPr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1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ar"/>
                        <a:t>نباتي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1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ar"/>
                        <a:t>حيواني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1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ar"/>
                        <a:t>نباتي 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1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ar">
                          <a:solidFill>
                            <a:srgbClr val="0000FF"/>
                          </a:solidFill>
                        </a:rPr>
                        <a:t>المصدر</a:t>
                      </a:r>
                      <a:endParaRPr>
                        <a:solidFill>
                          <a:srgbClr val="0000FF"/>
                        </a:solidFill>
                      </a:endParaRPr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1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ar"/>
                        <a:t>الجدار الخلوي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1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ar"/>
                        <a:t>الكبد والعضلات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1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ar"/>
                        <a:t>شتى </a:t>
                      </a:r>
                      <a:r>
                        <a:rPr lang="ar"/>
                        <a:t>أنحاء النبتة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1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ar">
                          <a:solidFill>
                            <a:srgbClr val="0000FF"/>
                          </a:solidFill>
                        </a:rPr>
                        <a:t>مكان الوجود </a:t>
                      </a:r>
                      <a:endParaRPr>
                        <a:solidFill>
                          <a:srgbClr val="0000FF"/>
                        </a:solidFill>
                      </a:endParaRPr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1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ar"/>
                        <a:t>مستقيمة 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1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ar"/>
                        <a:t>متفرعة 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1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ar"/>
                        <a:t>مستقي</a:t>
                      </a:r>
                      <a:r>
                        <a:rPr lang="ar"/>
                        <a:t>مة.       ومتفرعة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1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ar">
                          <a:solidFill>
                            <a:srgbClr val="0000FF"/>
                          </a:solidFill>
                        </a:rPr>
                        <a:t>طبيعة السلاسل </a:t>
                      </a:r>
                      <a:endParaRPr>
                        <a:solidFill>
                          <a:srgbClr val="0000FF"/>
                        </a:solidFill>
                      </a:endParaRPr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1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ar"/>
                        <a:t>بيتا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1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ar"/>
                        <a:t>آلفا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1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ar"/>
                        <a:t>ألفا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1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ar">
                          <a:solidFill>
                            <a:srgbClr val="0000FF"/>
                          </a:solidFill>
                        </a:rPr>
                        <a:t>نوع </a:t>
                      </a:r>
                      <a:r>
                        <a:rPr lang="ar">
                          <a:solidFill>
                            <a:srgbClr val="FF0000"/>
                          </a:solidFill>
                        </a:rPr>
                        <a:t>G</a:t>
                      </a:r>
                      <a:endParaRPr>
                        <a:solidFill>
                          <a:srgbClr val="FF0000"/>
                        </a:solidFill>
                      </a:endParaRPr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ar"/>
                        <a:t>1،4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ar"/>
                        <a:t>1،4</a:t>
                      </a:r>
                      <a:r>
                        <a:rPr lang="ar"/>
                        <a:t>.        1،6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1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ar"/>
                        <a:t>1،4</a:t>
                      </a:r>
                      <a:r>
                        <a:rPr lang="ar"/>
                        <a:t>.      1،6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1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ar">
                          <a:solidFill>
                            <a:srgbClr val="0000FF"/>
                          </a:solidFill>
                        </a:rPr>
                        <a:t>نوع الروابط </a:t>
                      </a:r>
                      <a:endParaRPr>
                        <a:solidFill>
                          <a:srgbClr val="0000FF"/>
                        </a:solidFill>
                      </a:endParaRPr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1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ar"/>
                        <a:t>10 ألف جزئ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1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ar"/>
                        <a:t>30 ألف جزئ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1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ar"/>
                        <a:t>250،1000 جزى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1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ar">
                          <a:solidFill>
                            <a:srgbClr val="0000FF"/>
                          </a:solidFill>
                        </a:rPr>
                        <a:t>عدد الجزيئات المكونة</a:t>
                      </a:r>
                      <a:endParaRPr>
                        <a:solidFill>
                          <a:srgbClr val="0000FF"/>
                        </a:solidFill>
                      </a:endParaRPr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1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ar"/>
                        <a:t>لا</a:t>
                      </a:r>
                      <a:r>
                        <a:rPr lang="ar"/>
                        <a:t> يذوب 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1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ar"/>
                        <a:t>يذوب 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1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ar"/>
                        <a:t>البعض يذوب والآخر لا يذوب 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1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ar">
                          <a:solidFill>
                            <a:srgbClr val="0000FF"/>
                          </a:solidFill>
                        </a:rPr>
                        <a:t>الذائبية </a:t>
                      </a:r>
                      <a:endParaRPr>
                        <a:solidFill>
                          <a:srgbClr val="0000FF"/>
                        </a:solidFill>
                      </a:endParaRPr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1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ar"/>
                        <a:t>غلايكوسيدية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1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ar"/>
                        <a:t>غلايكوسيدية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1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ar"/>
                        <a:t>غلايكوسيدية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1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ar">
                          <a:solidFill>
                            <a:srgbClr val="0000FF"/>
                          </a:solidFill>
                        </a:rPr>
                        <a:t>نوع الرابطة </a:t>
                      </a:r>
                      <a:endParaRPr>
                        <a:solidFill>
                          <a:srgbClr val="0000FF"/>
                        </a:solidFill>
                      </a:endParaRPr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1" algn="r">
              <a:spcBef>
                <a:spcPts val="0"/>
              </a:spcBef>
              <a:spcAft>
                <a:spcPts val="0"/>
              </a:spcAft>
              <a:buNone/>
            </a:pPr>
            <a:r>
              <a:rPr lang="ar"/>
              <a:t>تلخيص عن</a:t>
            </a:r>
            <a:r>
              <a:rPr lang="ar"/>
              <a:t>.    </a:t>
            </a:r>
            <a:r>
              <a:rPr lang="ar">
                <a:solidFill>
                  <a:srgbClr val="FF0000"/>
                </a:solidFill>
              </a:rPr>
              <a:t>الكابتين</a:t>
            </a:r>
            <a:endParaRPr>
              <a:solidFill>
                <a:srgbClr val="FF0000"/>
              </a:solidFill>
            </a:endParaRPr>
          </a:p>
        </p:txBody>
      </p:sp>
      <p:sp>
        <p:nvSpPr>
          <p:cNvPr id="79" name="Google Shape;79;p17"/>
          <p:cNvSpPr txBox="1"/>
          <p:nvPr>
            <p:ph idx="1" type="body"/>
          </p:nvPr>
        </p:nvSpPr>
        <p:spPr>
          <a:xfrm>
            <a:off x="0" y="1348090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1" algn="r">
              <a:spcBef>
                <a:spcPts val="0"/>
              </a:spcBef>
              <a:spcAft>
                <a:spcPts val="0"/>
              </a:spcAft>
              <a:buNone/>
            </a:pPr>
            <a:r>
              <a:rPr lang="ar">
                <a:solidFill>
                  <a:srgbClr val="9900FF"/>
                </a:solidFill>
              </a:rPr>
              <a:t># </a:t>
            </a:r>
            <a:r>
              <a:rPr lang="ar">
                <a:solidFill>
                  <a:srgbClr val="000000"/>
                </a:solidFill>
              </a:rPr>
              <a:t> مبلمر يتكون من وحدات بنائية تسمى</a:t>
            </a:r>
            <a:r>
              <a:rPr lang="ar">
                <a:solidFill>
                  <a:srgbClr val="0000FF"/>
                </a:solidFill>
              </a:rPr>
              <a:t>.  الغلوكوز إمين </a:t>
            </a:r>
            <a:endParaRPr>
              <a:solidFill>
                <a:srgbClr val="0000FF"/>
              </a:solidFill>
            </a:endParaRPr>
          </a:p>
          <a:p>
            <a:pPr indent="0" lvl="0" marL="0" rtl="1" algn="r">
              <a:spcBef>
                <a:spcPts val="1200"/>
              </a:spcBef>
              <a:spcAft>
                <a:spcPts val="0"/>
              </a:spcAft>
              <a:buNone/>
            </a:pPr>
            <a:r>
              <a:rPr lang="ar">
                <a:solidFill>
                  <a:srgbClr val="9900FF"/>
                </a:solidFill>
              </a:rPr>
              <a:t># </a:t>
            </a:r>
            <a:r>
              <a:rPr lang="ar">
                <a:solidFill>
                  <a:srgbClr val="000000"/>
                </a:solidFill>
              </a:rPr>
              <a:t>مركب ابيض شديد القساوة غير مرن    غير منفذ للماء </a:t>
            </a:r>
            <a:endParaRPr>
              <a:solidFill>
                <a:srgbClr val="000000"/>
              </a:solidFill>
            </a:endParaRPr>
          </a:p>
          <a:p>
            <a:pPr indent="0" lvl="0" marL="0" rtl="1" algn="r">
              <a:spcBef>
                <a:spcPts val="1200"/>
              </a:spcBef>
              <a:spcAft>
                <a:spcPts val="1200"/>
              </a:spcAft>
              <a:buNone/>
            </a:pPr>
            <a:r>
              <a:rPr lang="ar">
                <a:solidFill>
                  <a:srgbClr val="9900FF"/>
                </a:solidFill>
              </a:rPr>
              <a:t># </a:t>
            </a:r>
            <a:r>
              <a:rPr lang="ar">
                <a:solidFill>
                  <a:srgbClr val="FF0000"/>
                </a:solidFill>
              </a:rPr>
              <a:t>الغلوكوز إمين. / </a:t>
            </a:r>
            <a:r>
              <a:rPr lang="ar">
                <a:solidFill>
                  <a:srgbClr val="000000"/>
                </a:solidFill>
              </a:rPr>
              <a:t>هو الوحدة البنائية للكايتين  يتكون من الجلوكوز و مجموعة استيل آمين </a:t>
            </a:r>
            <a:endParaRPr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